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74" r:id="rId3"/>
    <p:sldId id="570" r:id="rId4"/>
    <p:sldId id="575" r:id="rId5"/>
    <p:sldId id="576" r:id="rId6"/>
    <p:sldId id="577" r:id="rId7"/>
    <p:sldId id="578" r:id="rId8"/>
    <p:sldId id="579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2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31E1"/>
    <a:srgbClr val="00FFFF"/>
    <a:srgbClr val="FF00FF"/>
    <a:srgbClr val="CF1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659" autoAdjust="0"/>
  </p:normalViewPr>
  <p:slideViewPr>
    <p:cSldViewPr showGuides="1">
      <p:cViewPr varScale="1">
        <p:scale>
          <a:sx n="78" d="100"/>
          <a:sy n="78" d="100"/>
        </p:scale>
        <p:origin x="1656" y="34"/>
      </p:cViewPr>
      <p:guideLst>
        <p:guide orient="horz" pos="1924"/>
        <p:guide pos="2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5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5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85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 flipV="1">
            <a:off x="180000" y="6668770"/>
            <a:ext cx="882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80000" y="6660000"/>
            <a:ext cx="882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 userDrawn="1"/>
        </p:nvSpPr>
        <p:spPr>
          <a:xfrm>
            <a:off x="3419872" y="62393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0" i="0" u="none" strike="noStrike" baseline="0" dirty="0">
                <a:latin typeface="宋体" panose="02010600030101010101" pitchFamily="2" charset="-122"/>
                <a:ea typeface="宋体" panose="02010600030101010101" pitchFamily="2" charset="-122"/>
              </a:rPr>
              <a:t>东莞新能源事业部</a:t>
            </a:r>
            <a:endParaRPr lang="zh-CN" altLang="en-US" sz="1800" b="0" i="0" u="none" strike="noStrike" baseline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 descr="标语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1520" y="6188025"/>
            <a:ext cx="3168352" cy="3693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107315" y="396000"/>
            <a:ext cx="7797600" cy="54000"/>
          </a:xfrm>
          <a:prstGeom prst="rect">
            <a:avLst/>
          </a:prstGeom>
          <a:solidFill>
            <a:srgbClr val="00B0F0"/>
          </a:solidFill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占位符 1"/>
          <p:cNvSpPr>
            <a:spLocks noGrp="1"/>
          </p:cNvSpPr>
          <p:nvPr>
            <p:ph type="title"/>
          </p:nvPr>
        </p:nvSpPr>
        <p:spPr>
          <a:xfrm>
            <a:off x="179512" y="55988"/>
            <a:ext cx="7771291" cy="2766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8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 userDrawn="1"/>
        </p:nvSpPr>
        <p:spPr>
          <a:xfrm flipV="1">
            <a:off x="127635" y="6737176"/>
            <a:ext cx="864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flipV="1">
            <a:off x="127635" y="6735831"/>
            <a:ext cx="846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5"/>
          <p:cNvSpPr txBox="1"/>
          <p:nvPr userDrawn="1"/>
        </p:nvSpPr>
        <p:spPr>
          <a:xfrm>
            <a:off x="8244205" y="6562800"/>
            <a:ext cx="86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/>
            </a:fld>
            <a:r>
              <a:rPr lang="zh-CN" altLang="en-US"/>
              <a:t>页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907540" y="1772920"/>
            <a:ext cx="5542915" cy="1040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/>
              <a:t>线上</a:t>
            </a:r>
            <a:r>
              <a:rPr lang="zh-CN" altLang="en-US" sz="4000"/>
              <a:t>发包操作流程</a:t>
            </a:r>
            <a:endParaRPr lang="zh-CN" altLang="en-US" sz="4000"/>
          </a:p>
          <a:p>
            <a:pPr algn="ctr"/>
            <a:endParaRPr lang="zh-CN" altLang="en-US" sz="2000"/>
          </a:p>
          <a:p>
            <a:pPr algn="ctr"/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2267585" y="4869180"/>
            <a:ext cx="4869180" cy="936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10000"/>
              </a:lnSpc>
            </a:pPr>
            <a:r>
              <a:rPr lang="zh-CN" altLang="en-US" sz="2000">
                <a:solidFill>
                  <a:srgbClr val="FF0000"/>
                </a:solidFill>
                <a:sym typeface="+mn-ea"/>
              </a:rPr>
              <a:t>注：该发包流程需要机械带电控</a:t>
            </a:r>
            <a:r>
              <a:rPr lang="en-US" altLang="zh-CN" sz="2000">
                <a:solidFill>
                  <a:srgbClr val="FF0000"/>
                </a:solidFill>
                <a:sym typeface="+mn-ea"/>
              </a:rPr>
              <a:t>BOM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发包，电控无发包权限</a:t>
            </a:r>
            <a:endParaRPr lang="zh-CN" altLang="en-US" sz="20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54680" y="281305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2023/8/</a:t>
            </a:r>
            <a:r>
              <a:rPr lang="en-US" altLang="zh-CN"/>
              <a:t>28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pic>
        <p:nvPicPr>
          <p:cNvPr id="7" name="图片 6" descr="企业微信截图_168793393877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548640"/>
            <a:ext cx="7339965" cy="18770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99795" y="2565400"/>
            <a:ext cx="3021965" cy="3180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en-US" altLang="zh-CN"/>
              <a:t>        </a:t>
            </a:r>
            <a:r>
              <a:rPr lang="zh-CN" altLang="en-US" sz="1600"/>
              <a:t>【</a:t>
            </a:r>
            <a:r>
              <a:rPr lang="en-US" altLang="zh-CN" sz="1600"/>
              <a:t>Home</a:t>
            </a:r>
            <a:r>
              <a:rPr lang="zh-CN" altLang="en-US" sz="1600"/>
              <a:t>】</a:t>
            </a:r>
            <a:r>
              <a:rPr lang="en-US" altLang="zh-CN" sz="1600"/>
              <a:t>→</a:t>
            </a:r>
            <a:r>
              <a:rPr lang="zh-CN" altLang="en-US" sz="1600"/>
              <a:t>【</a:t>
            </a:r>
            <a:r>
              <a:rPr lang="en-US" altLang="zh-CN" sz="1600"/>
              <a:t>NIBG</a:t>
            </a:r>
            <a:r>
              <a:rPr lang="zh-CN" altLang="en-US" sz="1600"/>
              <a:t>待分类产品】</a:t>
            </a:r>
            <a:r>
              <a:rPr lang="en-US" altLang="zh-CN" sz="1600">
                <a:sym typeface="+mn-ea"/>
              </a:rPr>
              <a:t>→</a:t>
            </a:r>
            <a:r>
              <a:rPr lang="zh-CN" altLang="en-US" sz="1600"/>
              <a:t>【年份】</a:t>
            </a:r>
            <a:r>
              <a:rPr lang="en-US" altLang="zh-CN" sz="1600">
                <a:sym typeface="+mn-ea"/>
              </a:rPr>
              <a:t>→</a:t>
            </a:r>
            <a:r>
              <a:rPr lang="zh-CN" altLang="en-US" sz="1600"/>
              <a:t>【项目号】</a:t>
            </a:r>
            <a:r>
              <a:rPr lang="en-US" altLang="zh-CN" sz="1600">
                <a:sym typeface="+mn-ea"/>
              </a:rPr>
              <a:t>→</a:t>
            </a:r>
            <a:r>
              <a:rPr lang="zh-CN" altLang="en-US" sz="1600"/>
              <a:t>【电控】</a:t>
            </a:r>
            <a:r>
              <a:rPr lang="en-US" altLang="zh-CN" sz="1600">
                <a:sym typeface="+mn-ea"/>
              </a:rPr>
              <a:t>→</a:t>
            </a:r>
            <a:r>
              <a:rPr lang="zh-CN" altLang="en-US" sz="1600"/>
              <a:t>【创建电控</a:t>
            </a:r>
            <a:r>
              <a:rPr lang="en-US" altLang="zh-CN" sz="1600"/>
              <a:t>BOM</a:t>
            </a:r>
            <a:r>
              <a:rPr lang="zh-CN" altLang="en-US" sz="1600"/>
              <a:t>对象】</a:t>
            </a:r>
            <a:r>
              <a:rPr lang="en-US" altLang="zh-CN" sz="1600">
                <a:sym typeface="+mn-ea"/>
              </a:rPr>
              <a:t>→</a:t>
            </a:r>
            <a:r>
              <a:rPr lang="zh-CN" altLang="en-US" sz="1600"/>
              <a:t>【发送到结构管理器】。</a:t>
            </a:r>
            <a:endParaRPr lang="zh-CN" altLang="en-US" sz="1600"/>
          </a:p>
          <a:p>
            <a:pPr>
              <a:lnSpc>
                <a:spcPct val="120000"/>
              </a:lnSpc>
            </a:pPr>
            <a:r>
              <a:rPr lang="zh-CN" altLang="en-US" sz="1600"/>
              <a:t> </a:t>
            </a:r>
            <a:r>
              <a:rPr lang="en-US" altLang="zh-CN" sz="1600"/>
              <a:t>        </a:t>
            </a:r>
            <a:r>
              <a:rPr lang="zh-CN" altLang="en-US" sz="1600"/>
              <a:t>如果需要设变，则选择最新版本号如图</a:t>
            </a:r>
            <a:r>
              <a:rPr lang="en-US" altLang="zh-CN" sz="1600"/>
              <a:t>06</a:t>
            </a:r>
            <a:r>
              <a:rPr lang="zh-CN" altLang="en-US" sz="1600"/>
              <a:t>版本，点击左上角【文件】选择【修订】</a:t>
            </a:r>
            <a:r>
              <a:rPr lang="en-US" altLang="zh-CN" sz="1600"/>
              <a:t>→</a:t>
            </a:r>
            <a:r>
              <a:rPr lang="zh-CN" altLang="en-US" sz="1600"/>
              <a:t>【完成】则生成新版本如图</a:t>
            </a:r>
            <a:r>
              <a:rPr lang="en-US" altLang="zh-CN" sz="1600"/>
              <a:t>07</a:t>
            </a:r>
            <a:r>
              <a:rPr lang="zh-CN" altLang="en-US" sz="1600"/>
              <a:t>版本。</a:t>
            </a:r>
            <a:endParaRPr lang="zh-CN" altLang="en-US" sz="1600"/>
          </a:p>
          <a:p>
            <a:pPr>
              <a:lnSpc>
                <a:spcPct val="110000"/>
              </a:lnSpc>
            </a:pPr>
            <a:endParaRPr lang="zh-CN" altLang="en-US" sz="1600"/>
          </a:p>
        </p:txBody>
      </p:sp>
      <p:pic>
        <p:nvPicPr>
          <p:cNvPr id="9" name="图片 8" descr="企业微信截图_168793797711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55" y="2565400"/>
            <a:ext cx="4518025" cy="32467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1245235" y="4005580"/>
            <a:ext cx="6104255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 sz="1600"/>
              <a:t>打开【视图】，</a:t>
            </a:r>
            <a:r>
              <a:rPr lang="zh-CN" altLang="en-US" sz="1600">
                <a:sym typeface="+mn-ea"/>
              </a:rPr>
              <a:t>复制</a:t>
            </a:r>
            <a:r>
              <a:rPr lang="zh-CN" altLang="en-US" sz="1600"/>
              <a:t>料号到搜索栏（一次可复制多个料号），把搜索出来的物料粘贴到试图里。</a:t>
            </a:r>
            <a:endParaRPr lang="zh-CN" altLang="en-US" sz="1600"/>
          </a:p>
        </p:txBody>
      </p:sp>
      <p:pic>
        <p:nvPicPr>
          <p:cNvPr id="2" name="图片 1" descr="企业微信截图_1687934468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765175"/>
            <a:ext cx="7515860" cy="2734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8" name="文本框 7"/>
          <p:cNvSpPr txBox="1"/>
          <p:nvPr/>
        </p:nvSpPr>
        <p:spPr>
          <a:xfrm>
            <a:off x="971550" y="1557020"/>
            <a:ext cx="2229485" cy="3623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en-US" altLang="zh-CN"/>
              <a:t>     </a:t>
            </a:r>
            <a:r>
              <a:rPr lang="en-US" altLang="zh-CN" sz="1600"/>
              <a:t>    </a:t>
            </a:r>
            <a:r>
              <a:rPr lang="zh-CN" altLang="en-US" sz="1600"/>
              <a:t>如果在上一步操作中，</a:t>
            </a:r>
            <a:r>
              <a:rPr lang="en-US" altLang="zh-CN" sz="1600"/>
              <a:t>TC</a:t>
            </a:r>
            <a:r>
              <a:rPr lang="zh-CN" altLang="en-US" sz="1600"/>
              <a:t>系统显示不存在该物料，则</a:t>
            </a:r>
            <a:r>
              <a:rPr lang="en-US" altLang="zh-CN" sz="1600"/>
              <a:t>Ctrl+T</a:t>
            </a:r>
            <a:r>
              <a:rPr lang="zh-CN" altLang="en-US" sz="1600"/>
              <a:t>申请外购件，点击【下一步】，出线如图画面，【</a:t>
            </a:r>
            <a:r>
              <a:rPr lang="en-US" altLang="zh-CN" sz="1600"/>
              <a:t>ID</a:t>
            </a:r>
            <a:r>
              <a:rPr lang="zh-CN" altLang="en-US" sz="1600"/>
              <a:t>】栏输入料号（一次只能输入一个料号）。【名称】栏输入元件名称，点击【完成】，再把物料粘贴到【</a:t>
            </a:r>
            <a:r>
              <a:rPr lang="zh-CN" altLang="en-US" sz="1600"/>
              <a:t>视图】里。</a:t>
            </a:r>
            <a:endParaRPr lang="zh-CN" altLang="en-US" sz="1600"/>
          </a:p>
        </p:txBody>
      </p:sp>
      <p:pic>
        <p:nvPicPr>
          <p:cNvPr id="5" name="图片 4" descr="企业微信截图_168793513139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6010" y="908685"/>
            <a:ext cx="4442460" cy="4495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pic>
        <p:nvPicPr>
          <p:cNvPr id="2" name="图片 1" descr="企业微信截图_168793657433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621030"/>
            <a:ext cx="7583805" cy="805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9795" y="1557020"/>
            <a:ext cx="70440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添加完物料后，点击【结构管理器】关闭</a:t>
            </a:r>
            <a:r>
              <a:rPr lang="zh-CN" altLang="en-US" sz="1600"/>
              <a:t>视图，此处自动保存。</a:t>
            </a:r>
            <a:endParaRPr lang="zh-CN" altLang="en-US" sz="1600"/>
          </a:p>
        </p:txBody>
      </p:sp>
      <p:pic>
        <p:nvPicPr>
          <p:cNvPr id="7" name="图片 6" descr="企业微信截图_168793675618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" y="2061210"/>
            <a:ext cx="7593330" cy="13671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55650" y="3501390"/>
            <a:ext cx="7875905" cy="278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/>
              <a:t>        </a:t>
            </a:r>
            <a:r>
              <a:rPr lang="en-US" altLang="zh-CN" sz="1600"/>
              <a:t>  </a:t>
            </a:r>
            <a:r>
              <a:rPr lang="zh-CN" altLang="en-US" sz="1600"/>
              <a:t>检查完【视图】里的物料跟项目所需一致后，选中版本号，【新建工作流程】</a:t>
            </a:r>
            <a:r>
              <a:rPr lang="en-US" altLang="zh-CN" sz="1600"/>
              <a:t>→</a:t>
            </a:r>
            <a:r>
              <a:rPr lang="zh-CN" altLang="en-US" sz="1600"/>
              <a:t>【指派所有任务】</a:t>
            </a:r>
            <a:r>
              <a:rPr lang="en-US" altLang="zh-CN" sz="1600"/>
              <a:t>→</a:t>
            </a:r>
            <a:r>
              <a:rPr lang="zh-CN" altLang="en-US" sz="1600"/>
              <a:t>【电控审批人】选择孙健</a:t>
            </a:r>
            <a:r>
              <a:rPr lang="en-US" altLang="zh-CN" sz="1600"/>
              <a:t>→</a:t>
            </a:r>
            <a:r>
              <a:rPr lang="zh-CN" altLang="en-US" sz="1600"/>
              <a:t>【通知工程】</a:t>
            </a:r>
            <a:r>
              <a:rPr lang="en-US" altLang="zh-CN" sz="1600"/>
              <a:t>--</a:t>
            </a:r>
            <a:r>
              <a:rPr lang="zh-CN" altLang="en-US" sz="1600">
                <a:sym typeface="+mn-ea"/>
              </a:rPr>
              <a:t>【</a:t>
            </a:r>
            <a:r>
              <a:rPr lang="zh-CN" altLang="en-US" sz="1600">
                <a:sym typeface="+mn-ea"/>
              </a:rPr>
              <a:t>用户】</a:t>
            </a:r>
            <a:r>
              <a:rPr lang="zh-CN" altLang="en-US" sz="1600"/>
              <a:t>选择该项目对应机械负责人。</a:t>
            </a:r>
            <a:endParaRPr lang="zh-CN" altLang="en-US" sz="1600"/>
          </a:p>
          <a:p>
            <a:pPr indent="457200">
              <a:lnSpc>
                <a:spcPct val="120000"/>
              </a:lnSpc>
            </a:pPr>
            <a:r>
              <a:rPr lang="zh-CN" altLang="en-US" sz="1600"/>
              <a:t>【我的工作列表】</a:t>
            </a:r>
            <a:r>
              <a:rPr lang="en-US" altLang="zh-CN" sz="1600"/>
              <a:t>→</a:t>
            </a:r>
            <a:r>
              <a:rPr lang="zh-CN" altLang="en-US" sz="1600"/>
              <a:t>【要执行的任务】</a:t>
            </a:r>
            <a:r>
              <a:rPr lang="en-US" altLang="zh-CN" sz="1600"/>
              <a:t>→</a:t>
            </a:r>
            <a:r>
              <a:rPr lang="zh-CN" altLang="en-US" sz="1600"/>
              <a:t>选中任务点击右侧的【执行】。</a:t>
            </a:r>
            <a:endParaRPr lang="zh-CN" altLang="en-US" sz="1600"/>
          </a:p>
          <a:p>
            <a:pPr>
              <a:lnSpc>
                <a:spcPct val="120000"/>
              </a:lnSpc>
            </a:pPr>
            <a:r>
              <a:rPr lang="zh-CN" altLang="en-US" sz="1600"/>
              <a:t> </a:t>
            </a:r>
            <a:r>
              <a:rPr lang="en-US" altLang="zh-CN" sz="1600"/>
              <a:t>        </a:t>
            </a:r>
            <a:r>
              <a:rPr lang="zh-CN" altLang="en-US" sz="1600"/>
              <a:t>跟孙经理说明情况，等</a:t>
            </a:r>
            <a:r>
              <a:rPr lang="zh-CN" altLang="en-US" sz="1600"/>
              <a:t>孙经理审批通过，然后跟机械说明，让他发布</a:t>
            </a:r>
            <a:r>
              <a:rPr lang="en-US" altLang="zh-CN" sz="1600"/>
              <a:t>BOM</a:t>
            </a:r>
            <a:r>
              <a:rPr lang="zh-CN" altLang="en-US" sz="1600"/>
              <a:t>表。</a:t>
            </a:r>
            <a:r>
              <a:rPr lang="zh-CN" altLang="en-US" sz="1600">
                <a:sym typeface="+mn-ea"/>
              </a:rPr>
              <a:t>（注：电控没有发包权限，以上流程都只是走完电控这边的流程，实际发布</a:t>
            </a:r>
            <a:r>
              <a:rPr lang="en-US" altLang="zh-CN" sz="1600">
                <a:sym typeface="+mn-ea"/>
              </a:rPr>
              <a:t>BOM</a:t>
            </a:r>
            <a:r>
              <a:rPr lang="zh-CN" altLang="en-US" sz="1600">
                <a:sym typeface="+mn-ea"/>
              </a:rPr>
              <a:t>表下单要机械那边操作。）</a:t>
            </a:r>
            <a:endParaRPr lang="zh-CN" altLang="en-US" sz="1600"/>
          </a:p>
          <a:p>
            <a:pPr>
              <a:lnSpc>
                <a:spcPct val="120000"/>
              </a:lnSpc>
            </a:pPr>
            <a:r>
              <a:rPr lang="en-US" altLang="zh-CN" sz="1600"/>
              <a:t>         </a:t>
            </a:r>
            <a:r>
              <a:rPr lang="zh-CN" altLang="en-US" sz="1600"/>
              <a:t>第一个版本需导出</a:t>
            </a:r>
            <a:r>
              <a:rPr lang="en-US" altLang="zh-CN" sz="1600"/>
              <a:t>BOM</a:t>
            </a:r>
            <a:r>
              <a:rPr lang="zh-CN" altLang="en-US" sz="1600"/>
              <a:t>表，之后每设变一次就导一次最新版本的</a:t>
            </a:r>
            <a:r>
              <a:rPr lang="en-US" altLang="zh-CN" sz="1600"/>
              <a:t>BOM</a:t>
            </a:r>
            <a:r>
              <a:rPr lang="zh-CN" altLang="en-US" sz="1600"/>
              <a:t>表跟变更表，选中最新版本，</a:t>
            </a:r>
            <a:r>
              <a:rPr lang="zh-CN" altLang="en-US" sz="1600"/>
              <a:t>点击【</a:t>
            </a:r>
            <a:r>
              <a:rPr lang="en-US" altLang="zh-CN" sz="1600"/>
              <a:t>BOM-</a:t>
            </a:r>
            <a:r>
              <a:rPr lang="zh-CN" altLang="en-US" sz="1600"/>
              <a:t>文件】</a:t>
            </a:r>
            <a:r>
              <a:rPr lang="en-US" altLang="zh-CN" sz="1600"/>
              <a:t>→</a:t>
            </a:r>
            <a:r>
              <a:rPr lang="zh-CN" altLang="en-US" sz="1600"/>
              <a:t>【导出</a:t>
            </a:r>
            <a:r>
              <a:rPr lang="en-US" altLang="zh-CN" sz="1600"/>
              <a:t>BOM</a:t>
            </a:r>
            <a:r>
              <a:rPr lang="zh-CN" altLang="en-US" sz="1600"/>
              <a:t>报表</a:t>
            </a:r>
            <a:r>
              <a:rPr lang="en-US" altLang="zh-CN" sz="1600"/>
              <a:t>-</a:t>
            </a:r>
            <a:r>
              <a:rPr lang="zh-CN" altLang="en-US" sz="1600"/>
              <a:t>全部标件】</a:t>
            </a:r>
            <a:r>
              <a:rPr lang="en-US" altLang="zh-CN" sz="1600"/>
              <a:t>→</a:t>
            </a:r>
            <a:r>
              <a:rPr lang="zh-CN" altLang="en-US" sz="1600"/>
              <a:t>【导出</a:t>
            </a:r>
            <a:r>
              <a:rPr lang="zh-CN" altLang="en-US" sz="1600"/>
              <a:t>变更表】。</a:t>
            </a:r>
            <a:endParaRPr lang="zh-CN" altLang="en-US" sz="1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1235" y="260985"/>
            <a:ext cx="6097905" cy="57296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305" y="404495"/>
            <a:ext cx="6079490" cy="54565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TNkYmI4MDc3Njk2MWExMDcxNDNhYWY4ODI2MDdlNDQifQ=="/>
  <p:tag name="KSO_WPP_MARK_KEY" val="c084a374-31ef-4ed3-aeb5-ef14fc0f869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682</Words>
  <Application>WPS 演示</Application>
  <PresentationFormat>全屏显示(4:3)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window7 qijian</dc:creator>
  <cp:lastModifiedBy>DELL</cp:lastModifiedBy>
  <cp:revision>503</cp:revision>
  <dcterms:created xsi:type="dcterms:W3CDTF">2020-10-23T05:36:00Z</dcterms:created>
  <dcterms:modified xsi:type="dcterms:W3CDTF">2023-08-28T09:58:05Z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23E2E50E32444D7AB509A3F9B4FA8C1D</vt:lpwstr>
  </property>
</Properties>
</file>